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8" r:id="rId6"/>
    <p:sldId id="256" r:id="rId7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CCFFFF"/>
    <a:srgbClr val="CCFFCC"/>
    <a:srgbClr val="CCE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2597" y="86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58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61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2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8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70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89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14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47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47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45F7B-7C99-461B-81A4-DBD9C50D7D02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DFAA2-5E1F-4B74-AFF5-0F0F02E29B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1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BBCC8EB-0DEF-44FC-9CC7-453563A328A4}"/>
              </a:ext>
            </a:extLst>
          </p:cNvPr>
          <p:cNvSpPr/>
          <p:nvPr/>
        </p:nvSpPr>
        <p:spPr>
          <a:xfrm>
            <a:off x="87928" y="75045"/>
            <a:ext cx="6675120" cy="132883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 自動化・ロボット導入に関心のある企業様へ ～</a:t>
            </a:r>
            <a:endParaRPr kumimoji="1"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「ロボット</a:t>
            </a:r>
            <a:r>
              <a:rPr kumimoji="1" lang="en-US" altLang="ja-JP" sz="2200" b="1" dirty="0" err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SIer</a:t>
            </a:r>
            <a:r>
              <a:rPr kumimoji="1" lang="ja-JP" altLang="en-US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養成講座」</a:t>
            </a:r>
            <a:endParaRPr kumimoji="1" lang="en-US" altLang="ja-JP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3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現地調査・ヒアリングの受入企業募集</a:t>
            </a:r>
            <a:r>
              <a:rPr kumimoji="1"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‼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186C06A-9DF2-4AC5-A47D-5DD9BF599971}"/>
              </a:ext>
            </a:extLst>
          </p:cNvPr>
          <p:cNvSpPr txBox="1"/>
          <p:nvPr/>
        </p:nvSpPr>
        <p:spPr>
          <a:xfrm>
            <a:off x="101383" y="1492122"/>
            <a:ext cx="4643397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相模原市とさがみはら産業創造センターでは、</a:t>
            </a:r>
            <a:endParaRPr kumimoji="1" lang="en-US" altLang="ja-JP" sz="1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本年９月に開講する「ロボット</a:t>
            </a:r>
            <a:r>
              <a:rPr kumimoji="1" lang="en-US" altLang="ja-JP" sz="15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SIer</a:t>
            </a:r>
            <a:r>
              <a:rPr kumimoji="1"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養成講座」の</a:t>
            </a:r>
            <a:endParaRPr kumimoji="1" lang="en-US" altLang="ja-JP" sz="1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現地調査・ヒアリングにご協力いただける企業様を</a:t>
            </a:r>
            <a:endParaRPr kumimoji="1" lang="en-US" altLang="ja-JP" sz="1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500" b="1" u="sng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１社限定</a:t>
            </a:r>
            <a:r>
              <a:rPr kumimoji="1" lang="ja-JP" altLang="en-US" sz="1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で募集しています。</a:t>
            </a:r>
            <a:endParaRPr kumimoji="1" lang="en-US" altLang="ja-JP" sz="1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44C7623-B1CB-B7ED-579C-0CB9D37C8B3C}"/>
              </a:ext>
            </a:extLst>
          </p:cNvPr>
          <p:cNvGrpSpPr/>
          <p:nvPr/>
        </p:nvGrpSpPr>
        <p:grpSpPr>
          <a:xfrm>
            <a:off x="-65672" y="8894601"/>
            <a:ext cx="6996980" cy="1009910"/>
            <a:chOff x="-65672" y="8608089"/>
            <a:chExt cx="6996980" cy="1009910"/>
          </a:xfrm>
        </p:grpSpPr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3F7CEFE7-2711-4F11-8776-49FF6B3E7B1C}"/>
                </a:ext>
              </a:extLst>
            </p:cNvPr>
            <p:cNvSpPr/>
            <p:nvPr/>
          </p:nvSpPr>
          <p:spPr>
            <a:xfrm>
              <a:off x="0" y="8608089"/>
              <a:ext cx="6858000" cy="10099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313D7004-156F-4DF8-922F-D9A347A54012}"/>
                </a:ext>
              </a:extLst>
            </p:cNvPr>
            <p:cNvSpPr txBox="1"/>
            <p:nvPr/>
          </p:nvSpPr>
          <p:spPr>
            <a:xfrm>
              <a:off x="2283108" y="8686469"/>
              <a:ext cx="4648200" cy="90024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14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さがみはらロボット導入支援センター</a:t>
              </a:r>
              <a:endParaRPr kumimoji="1" lang="en-US" altLang="ja-JP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endParaRPr kumimoji="1" lang="en-US" altLang="ja-JP" sz="3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kumimoji="1" lang="ja-JP" altLang="en-US" sz="105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（運営事務局：さがみはら産業創造センター  担当：樽川・花摘）</a:t>
              </a:r>
              <a:endParaRPr kumimoji="1" lang="en-US" altLang="ja-JP" sz="105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endParaRPr kumimoji="1" lang="en-US" altLang="ja-JP" sz="3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kumimoji="1" lang="ja-JP" altLang="en-US" sz="11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 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〒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252-0131 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相模原市緑区西橋本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5-4-30 SIC-2 R&amp;D Lab. 2113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  </a:t>
              </a:r>
              <a:endParaRPr kumimoji="1" lang="en-US" altLang="ja-JP" sz="105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kumimoji="1" lang="en-US" altLang="ja-JP" sz="105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  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TEL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042-770-9119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E-Mail robot-center@sic-sagamihara.jp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A53962DE-4131-4E91-9305-6209F890D3FC}"/>
                </a:ext>
              </a:extLst>
            </p:cNvPr>
            <p:cNvSpPr txBox="1"/>
            <p:nvPr/>
          </p:nvSpPr>
          <p:spPr>
            <a:xfrm>
              <a:off x="-65672" y="9241660"/>
              <a:ext cx="2520000" cy="2923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【</a:t>
              </a:r>
              <a:r>
                <a:rPr kumimoji="1" lang="ja-JP" altLang="en-US" sz="13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お問い合わせ先</a:t>
              </a:r>
              <a:r>
                <a:rPr kumimoji="1" lang="en-US" altLang="ja-JP" sz="13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】</a:t>
              </a:r>
            </a:p>
          </p:txBody>
        </p:sp>
        <p:pic>
          <p:nvPicPr>
            <p:cNvPr id="6" name="Picture 2" descr="相模原市トップページ">
              <a:extLst>
                <a:ext uri="{FF2B5EF4-FFF2-40B4-BE49-F238E27FC236}">
                  <a16:creationId xmlns:a16="http://schemas.microsoft.com/office/drawing/2014/main" id="{AD098C8E-AAEB-4F77-97A3-5538C79EE4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721" y="8660406"/>
              <a:ext cx="1475214" cy="491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4B75AE35-57BE-48BC-9505-6BD8CDF5E18E}"/>
              </a:ext>
            </a:extLst>
          </p:cNvPr>
          <p:cNvSpPr txBox="1"/>
          <p:nvPr/>
        </p:nvSpPr>
        <p:spPr>
          <a:xfrm>
            <a:off x="87928" y="2905358"/>
            <a:ext cx="3341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ロボット</a:t>
            </a:r>
            <a:r>
              <a:rPr kumimoji="1" lang="en-US" altLang="ja-JP" sz="1600" b="1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SIer</a:t>
            </a:r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養成講座とは？</a:t>
            </a: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D340A56B-26CD-4E61-9BAF-3AEA3A353FD8}"/>
              </a:ext>
            </a:extLst>
          </p:cNvPr>
          <p:cNvCxnSpPr>
            <a:cxnSpLocks/>
          </p:cNvCxnSpPr>
          <p:nvPr/>
        </p:nvCxnSpPr>
        <p:spPr>
          <a:xfrm>
            <a:off x="2896094" y="3074635"/>
            <a:ext cx="3888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01FA0BA-9AB2-4EB9-9AAD-DF69D3282331}"/>
              </a:ext>
            </a:extLst>
          </p:cNvPr>
          <p:cNvSpPr txBox="1"/>
          <p:nvPr/>
        </p:nvSpPr>
        <p:spPr>
          <a:xfrm>
            <a:off x="169030" y="3195144"/>
            <a:ext cx="6688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工場や倉庫などの自動化を進めるためには、工場や工程全体を捉えたシステム構想が欠かせません。本講座は、自動化に携わるすべての方を対象とした“超実践型”人材育成プログラムです。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8761F4E-CFD9-4868-8FB8-CCAB9F562B01}"/>
              </a:ext>
            </a:extLst>
          </p:cNvPr>
          <p:cNvSpPr txBox="1"/>
          <p:nvPr/>
        </p:nvSpPr>
        <p:spPr>
          <a:xfrm>
            <a:off x="87928" y="3696802"/>
            <a:ext cx="3341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現地調査・ヒアリングについて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4968B4E9-A201-4092-9CF4-BDCAAF0E9538}"/>
              </a:ext>
            </a:extLst>
          </p:cNvPr>
          <p:cNvCxnSpPr>
            <a:cxnSpLocks/>
          </p:cNvCxnSpPr>
          <p:nvPr/>
        </p:nvCxnSpPr>
        <p:spPr>
          <a:xfrm>
            <a:off x="3105150" y="3843219"/>
            <a:ext cx="3682169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74D7B04-96D4-47F7-B211-361BAA78306B}"/>
              </a:ext>
            </a:extLst>
          </p:cNvPr>
          <p:cNvSpPr txBox="1"/>
          <p:nvPr/>
        </p:nvSpPr>
        <p:spPr>
          <a:xfrm>
            <a:off x="169402" y="3969533"/>
            <a:ext cx="668897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受講生が現場を訪問し、現地調査とヒアリングを行います。その後、講座で学んだ知識や考え方を活かして、グループごとに具体的なシステム構想を練り、発表会で提案します。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➡本講座ならではの多様な視点で、同時に複数グループからの提案を受けることができます</a:t>
            </a:r>
            <a:r>
              <a:rPr kumimoji="1"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‼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E0B58CC-7898-4899-9182-26B7688C63C8}"/>
              </a:ext>
            </a:extLst>
          </p:cNvPr>
          <p:cNvSpPr/>
          <p:nvPr/>
        </p:nvSpPr>
        <p:spPr>
          <a:xfrm>
            <a:off x="203182" y="5909578"/>
            <a:ext cx="2213046" cy="28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ご協力内容</a:t>
            </a:r>
            <a:endParaRPr kumimoji="1"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DDA1841-9216-46ED-AF18-639427BA613B}"/>
              </a:ext>
            </a:extLst>
          </p:cNvPr>
          <p:cNvSpPr/>
          <p:nvPr/>
        </p:nvSpPr>
        <p:spPr>
          <a:xfrm>
            <a:off x="203182" y="6198779"/>
            <a:ext cx="2213046" cy="21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事前に詳細をご説明したうえで、実施内容などを決定いたします。</a:t>
            </a:r>
            <a:endParaRPr kumimoji="1"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スケジュール（予定）</a:t>
            </a:r>
            <a:endParaRPr kumimoji="1"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①開講前　</a:t>
            </a:r>
            <a:r>
              <a:rPr kumimoji="1" lang="ja-JP" altLang="en-US" sz="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打ち合わせ</a:t>
            </a:r>
            <a:r>
              <a:rPr kumimoji="1"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（約</a:t>
            </a:r>
            <a:r>
              <a:rPr kumimoji="1"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時間）</a:t>
            </a:r>
            <a:endParaRPr kumimoji="1"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en-US" altLang="ja-JP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9/6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㈫</a:t>
            </a:r>
            <a:r>
              <a:rPr kumimoji="1" lang="ja-JP" altLang="en-US" sz="105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10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現地調査・ヒアリング</a:t>
            </a:r>
            <a:endParaRPr kumimoji="1"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（約</a:t>
            </a:r>
            <a:r>
              <a:rPr kumimoji="1"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時間）</a:t>
            </a:r>
            <a:endParaRPr kumimoji="1"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kumimoji="1" lang="en-US" altLang="ja-JP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10/18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㈫ 中間発表会</a:t>
            </a:r>
            <a:r>
              <a: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（約</a:t>
            </a:r>
            <a:r>
              <a:rPr kumimoji="1"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時間）</a:t>
            </a:r>
            <a:endParaRPr kumimoji="1"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kumimoji="1" lang="en-US" altLang="ja-JP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11/15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㈫ 最終発表会</a:t>
            </a:r>
            <a:r>
              <a: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（約</a:t>
            </a:r>
            <a:r>
              <a:rPr kumimoji="1"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時間）</a:t>
            </a:r>
            <a:endParaRPr kumimoji="1"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発表会は、</a:t>
            </a:r>
            <a:r>
              <a:rPr kumimoji="1"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）で開催します。</a:t>
            </a:r>
            <a:endParaRPr kumimoji="1" lang="en-US" altLang="ja-JP" sz="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訪問人数：</a:t>
            </a:r>
            <a:r>
              <a:rPr kumimoji="1"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名（予定）</a:t>
            </a:r>
            <a:endParaRPr kumimoji="1"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・感染症対策を徹底し、必要に応じて</a:t>
            </a:r>
            <a:endParaRPr kumimoji="1"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</a:t>
            </a:r>
            <a:r>
              <a:rPr kumimoji="1"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班に分けるなどの対策を実施します。</a:t>
            </a:r>
            <a:endParaRPr kumimoji="1"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3BC658B1-AE9C-49F4-B9C0-A72C647932D0}"/>
              </a:ext>
            </a:extLst>
          </p:cNvPr>
          <p:cNvSpPr/>
          <p:nvPr/>
        </p:nvSpPr>
        <p:spPr>
          <a:xfrm>
            <a:off x="2481561" y="5909578"/>
            <a:ext cx="4218831" cy="28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ご協力いただくメリット</a:t>
            </a:r>
            <a:endParaRPr kumimoji="1"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E44D93A-4B72-4EF6-A550-4A69FA1914AA}"/>
              </a:ext>
            </a:extLst>
          </p:cNvPr>
          <p:cNvSpPr/>
          <p:nvPr/>
        </p:nvSpPr>
        <p:spPr>
          <a:xfrm>
            <a:off x="2481562" y="6198779"/>
            <a:ext cx="4218830" cy="21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①改善・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IE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の専門家による 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‟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工場診断“</a:t>
            </a:r>
            <a:endParaRPr kumimoji="1"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▶ 青山学院大学 理工学部 経営システム工学科 教授 松本 俊之 氏（予定）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②審査員を務める有識者からの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‟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自動化アドバイス“</a:t>
            </a:r>
            <a:endParaRPr kumimoji="1"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▶ 大学研究者、ロボットメーカー出身者、</a:t>
            </a:r>
            <a:r>
              <a:rPr kumimoji="1" lang="en-US" altLang="ja-JP" sz="9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SIer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、自動化コンサルタント 等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③本講座受講生による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‟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自動化提案“</a:t>
            </a:r>
            <a:endParaRPr kumimoji="1"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▶ 例年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グループに分かれて自動化システムを検討・提案。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④本講座を２名様まで無料で受講可能。</a:t>
            </a:r>
            <a:endParaRPr kumimoji="1"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▶ 通常は、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名あたりの受講料 税込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132,000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円（市内企業の場合）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⑤さがみはら産業創造センターによる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‟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補助金申請サポート“</a:t>
            </a:r>
            <a:endParaRPr kumimoji="1"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▶ 本講座を契機に、自社で自動化・ロボット導入を進める場合。</a:t>
            </a:r>
            <a:endParaRPr kumimoji="1"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794B9A-707E-4D66-8577-9C0CA79D7233}"/>
              </a:ext>
            </a:extLst>
          </p:cNvPr>
          <p:cNvSpPr txBox="1"/>
          <p:nvPr/>
        </p:nvSpPr>
        <p:spPr>
          <a:xfrm>
            <a:off x="101383" y="8349518"/>
            <a:ext cx="675661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■複数の企業様からお申し込みいただいた場合など、ご希望に添えない場合があります。その際は、さがみはらロボット導入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支援センターのコーディネーターによる「無料自動化診断」をご提供いたします。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■受入企業様の決定にあたっては、相模原市内の企業様を優先とさせていただきます。　　　　　　　　　　　（裏面に続く）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9933D7A-6E51-941E-9899-146CA0120D92}"/>
              </a:ext>
            </a:extLst>
          </p:cNvPr>
          <p:cNvGrpSpPr/>
          <p:nvPr/>
        </p:nvGrpSpPr>
        <p:grpSpPr>
          <a:xfrm>
            <a:off x="4607208" y="1560649"/>
            <a:ext cx="2250792" cy="1300460"/>
            <a:chOff x="4607208" y="1958579"/>
            <a:chExt cx="2250792" cy="1300460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62D79829-4368-4EBC-9532-34929433CB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1050" y="1958579"/>
              <a:ext cx="1889342" cy="10643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6DE16673-FDEB-4C4B-9724-667EA1E3D51C}"/>
                </a:ext>
              </a:extLst>
            </p:cNvPr>
            <p:cNvSpPr txBox="1"/>
            <p:nvPr/>
          </p:nvSpPr>
          <p:spPr>
            <a:xfrm>
              <a:off x="4607208" y="3043595"/>
              <a:ext cx="22507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現地調査・ヒアリングの様子</a:t>
              </a:r>
            </a:p>
          </p:txBody>
        </p:sp>
      </p:grp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4F8C70A-221A-1067-946F-A3036BF8C578}"/>
              </a:ext>
            </a:extLst>
          </p:cNvPr>
          <p:cNvSpPr/>
          <p:nvPr/>
        </p:nvSpPr>
        <p:spPr>
          <a:xfrm>
            <a:off x="203182" y="4726643"/>
            <a:ext cx="6497210" cy="288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募集概要</a:t>
            </a:r>
            <a:endParaRPr kumimoji="1"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33A6A0A-4F09-4CCE-09EE-6EE1AECD791E}"/>
              </a:ext>
            </a:extLst>
          </p:cNvPr>
          <p:cNvSpPr/>
          <p:nvPr/>
        </p:nvSpPr>
        <p:spPr>
          <a:xfrm>
            <a:off x="203182" y="5017783"/>
            <a:ext cx="6497210" cy="8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①募集期間　令和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日（月）～ 令和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年６月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05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  <a:r>
              <a:rPr kumimoji="1"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決定次第、募集を終了いたします。</a:t>
            </a:r>
            <a:endParaRPr kumimoji="1"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②対象企業　自動化・ロボット導入を検討している 又は 関心がある企業　</a:t>
            </a:r>
            <a:r>
              <a:rPr kumimoji="1"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ロボット導入経験は問いません。</a:t>
            </a:r>
            <a:endParaRPr kumimoji="1"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③申込方法　さがみはらロボット導入支援センターの</a:t>
            </a:r>
            <a:r>
              <a:rPr kumimoji="1" lang="en-US" altLang="ja-JP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サイトよりお申し込みください。</a:t>
            </a:r>
            <a:endParaRPr kumimoji="1"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URL https://www.sic-sagamihara.jp/robot/  </a:t>
            </a:r>
            <a:r>
              <a:rPr kumimoji="1"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日程・条件等により、ご希望に添えない場合があります。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6" name="図 25" descr="QR コード&#10;&#10;自動的に生成された説明">
            <a:extLst>
              <a:ext uri="{FF2B5EF4-FFF2-40B4-BE49-F238E27FC236}">
                <a16:creationId xmlns:a16="http://schemas.microsoft.com/office/drawing/2014/main" id="{5CE63954-3096-AFA7-0127-D74E76E77D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917" y="5482527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3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>
            <a:extLst>
              <a:ext uri="{FF2B5EF4-FFF2-40B4-BE49-F238E27FC236}">
                <a16:creationId xmlns:a16="http://schemas.microsoft.com/office/drawing/2014/main" id="{2EC8E531-F0B2-4BE2-89E1-1FFC9D763F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3009" r="1451"/>
          <a:stretch/>
        </p:blipFill>
        <p:spPr>
          <a:xfrm>
            <a:off x="180524" y="453108"/>
            <a:ext cx="6164617" cy="2563432"/>
          </a:xfrm>
          <a:prstGeom prst="rect">
            <a:avLst/>
          </a:prstGeom>
        </p:spPr>
      </p:pic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40E2BFD-E106-1B9C-29A1-B536DC65EF11}"/>
              </a:ext>
            </a:extLst>
          </p:cNvPr>
          <p:cNvGrpSpPr/>
          <p:nvPr/>
        </p:nvGrpSpPr>
        <p:grpSpPr>
          <a:xfrm>
            <a:off x="-65672" y="8894601"/>
            <a:ext cx="6996980" cy="1009910"/>
            <a:chOff x="-65672" y="8608089"/>
            <a:chExt cx="6996980" cy="1009910"/>
          </a:xfrm>
        </p:grpSpPr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CBE82158-3CCE-3610-7ABF-6312F25F31D7}"/>
                </a:ext>
              </a:extLst>
            </p:cNvPr>
            <p:cNvSpPr/>
            <p:nvPr/>
          </p:nvSpPr>
          <p:spPr>
            <a:xfrm>
              <a:off x="0" y="8608089"/>
              <a:ext cx="6858000" cy="10099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50877A0-B6DD-2D53-14AA-2D09F6D7BD06}"/>
                </a:ext>
              </a:extLst>
            </p:cNvPr>
            <p:cNvSpPr txBox="1"/>
            <p:nvPr/>
          </p:nvSpPr>
          <p:spPr>
            <a:xfrm>
              <a:off x="2283108" y="8686469"/>
              <a:ext cx="4648200" cy="90024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14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さがみはらロボット導入支援センター</a:t>
              </a:r>
              <a:endParaRPr kumimoji="1" lang="en-US" altLang="ja-JP" sz="1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endParaRPr kumimoji="1" lang="en-US" altLang="ja-JP" sz="3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kumimoji="1" lang="ja-JP" altLang="en-US" sz="105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（運営事務局：さがみはら産業創造センター  担当：樽川・花摘）</a:t>
              </a:r>
              <a:endParaRPr kumimoji="1" lang="en-US" altLang="ja-JP" sz="105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endParaRPr kumimoji="1" lang="en-US" altLang="ja-JP" sz="3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kumimoji="1" lang="ja-JP" altLang="en-US" sz="11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 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〒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252-0131 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相模原市緑区西橋本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5-4-30 SIC-2 R&amp;D Lab. 2113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  </a:t>
              </a:r>
              <a:endParaRPr kumimoji="1" lang="en-US" altLang="ja-JP" sz="105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kumimoji="1" lang="en-US" altLang="ja-JP" sz="105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  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TEL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042-770-9119</a:t>
              </a:r>
              <a:r>
                <a:rPr kumimoji="1" lang="ja-JP" altLang="en-US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</a:t>
              </a:r>
              <a:r>
                <a:rPr kumimoji="1" lang="en-US" altLang="ja-JP" sz="10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E-Mail robot-center@sic-sagamihara.jp</a:t>
              </a: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FF82D2CC-E102-1555-287C-8FC6B7184F49}"/>
                </a:ext>
              </a:extLst>
            </p:cNvPr>
            <p:cNvSpPr txBox="1"/>
            <p:nvPr/>
          </p:nvSpPr>
          <p:spPr>
            <a:xfrm>
              <a:off x="-65672" y="9241660"/>
              <a:ext cx="2520000" cy="29238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【</a:t>
              </a:r>
              <a:r>
                <a:rPr kumimoji="1" lang="ja-JP" altLang="en-US" sz="13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お問い合わせ先</a:t>
              </a:r>
              <a:r>
                <a:rPr kumimoji="1" lang="en-US" altLang="ja-JP" sz="13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】</a:t>
              </a:r>
            </a:p>
          </p:txBody>
        </p:sp>
        <p:pic>
          <p:nvPicPr>
            <p:cNvPr id="37" name="Picture 2" descr="相模原市トップページ">
              <a:extLst>
                <a:ext uri="{FF2B5EF4-FFF2-40B4-BE49-F238E27FC236}">
                  <a16:creationId xmlns:a16="http://schemas.microsoft.com/office/drawing/2014/main" id="{E5379075-BE58-14A3-641C-0CC3394453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721" y="8660406"/>
              <a:ext cx="1475214" cy="491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38" name="表 2">
            <a:extLst>
              <a:ext uri="{FF2B5EF4-FFF2-40B4-BE49-F238E27FC236}">
                <a16:creationId xmlns:a16="http://schemas.microsoft.com/office/drawing/2014/main" id="{CB4D732A-FEAF-D1EF-12B0-1C19A1387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179031"/>
              </p:ext>
            </p:extLst>
          </p:nvPr>
        </p:nvGraphicFramePr>
        <p:xfrm>
          <a:off x="255577" y="5679360"/>
          <a:ext cx="6315661" cy="2951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78227">
                  <a:extLst>
                    <a:ext uri="{9D8B030D-6E8A-4147-A177-3AD203B41FA5}">
                      <a16:colId xmlns:a16="http://schemas.microsoft.com/office/drawing/2014/main" val="1292970774"/>
                    </a:ext>
                  </a:extLst>
                </a:gridCol>
                <a:gridCol w="1178227">
                  <a:extLst>
                    <a:ext uri="{9D8B030D-6E8A-4147-A177-3AD203B41FA5}">
                      <a16:colId xmlns:a16="http://schemas.microsoft.com/office/drawing/2014/main" val="3227327186"/>
                    </a:ext>
                  </a:extLst>
                </a:gridCol>
                <a:gridCol w="3959207">
                  <a:extLst>
                    <a:ext uri="{9D8B030D-6E8A-4147-A177-3AD203B41FA5}">
                      <a16:colId xmlns:a16="http://schemas.microsoft.com/office/drawing/2014/main" val="122913118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事前講義①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（録画配信）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８月下旬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■ロボット</a:t>
                      </a:r>
                      <a:r>
                        <a:rPr kumimoji="1" lang="en-US" altLang="ja-JP" sz="1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SIer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のための安全講座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■付加価値に着目したシンプルな設備設計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23097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前期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（対面開催）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日㈪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  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000" b="1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日㈫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日目　■課題やニーズを引き出す質問力　■事前講義①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Q&amp;A</a:t>
                      </a:r>
                    </a:p>
                    <a:p>
                      <a:endParaRPr kumimoji="1" lang="en-US" altLang="ja-JP" sz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日目　■現地調査・ヒアリング　　　　　■グループワーク</a:t>
                      </a:r>
                      <a:endParaRPr kumimoji="1" lang="en-US" altLang="zh-TW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5066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事前講義②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（録画配信）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月下旬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ロボット</a:t>
                      </a:r>
                      <a:r>
                        <a:rPr kumimoji="1" lang="en-US" altLang="ja-JP" sz="1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SIer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に必要なプロジェクトマネジメントの考え方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40323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中期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WEB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日㈪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 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日㈫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日目　■</a:t>
                      </a:r>
                      <a:r>
                        <a:rPr kumimoji="1" lang="en-US" altLang="ja-JP" sz="1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SIer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ケーススタディ①　　　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日目　■事前講義②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Q&amp;A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■中間発表会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3288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事前講義③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（録画配信）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月下旬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協働ロボットと最新周辺機器の動向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54341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後期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WEB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日㈪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 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日㈫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日目　■</a:t>
                      </a:r>
                      <a:r>
                        <a:rPr kumimoji="1" lang="en-US" altLang="ja-JP" sz="10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SIer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ケーススタディ②　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</a:t>
                      </a:r>
                      <a:endParaRPr kumimoji="1" lang="en-US" altLang="ja-JP" sz="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日目　■事前講義③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Q&amp;A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■最終発表会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353905"/>
                  </a:ext>
                </a:extLst>
              </a:tr>
            </a:tbl>
          </a:graphicData>
        </a:graphic>
      </p:graphicFrame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83E676D-19A7-E6B0-9261-E8F4F2B3C173}"/>
              </a:ext>
            </a:extLst>
          </p:cNvPr>
          <p:cNvSpPr txBox="1"/>
          <p:nvPr/>
        </p:nvSpPr>
        <p:spPr>
          <a:xfrm>
            <a:off x="180524" y="3093888"/>
            <a:ext cx="64927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▶ これまでの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年間で受講者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名超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‼</a:t>
            </a:r>
          </a:p>
          <a:p>
            <a:endParaRPr kumimoji="1" lang="en-US" altLang="ja-JP" sz="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（受講者の声）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■ グループ討議が多いので、他社や異業種の方の意見を聞くことができる貴重な機会となった。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■ 実際に自分たちで改善提案を考えて発表することで、実践に近い環境で取り組むことができ、　　　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スキルアップにつながった。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490FEE9-48B6-F642-E39E-C7A7DE61202C}"/>
              </a:ext>
            </a:extLst>
          </p:cNvPr>
          <p:cNvSpPr txBox="1"/>
          <p:nvPr/>
        </p:nvSpPr>
        <p:spPr>
          <a:xfrm>
            <a:off x="186873" y="8642344"/>
            <a:ext cx="6492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日程・カリキュラムは一部変更になる場合があります。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1932D00-1508-FA53-5405-91765E898561}"/>
              </a:ext>
            </a:extLst>
          </p:cNvPr>
          <p:cNvSpPr txBox="1"/>
          <p:nvPr/>
        </p:nvSpPr>
        <p:spPr>
          <a:xfrm>
            <a:off x="87928" y="137774"/>
            <a:ext cx="3341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本講座のポイント</a:t>
            </a: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8DC759EB-2722-EA84-A351-924E44E0B773}"/>
              </a:ext>
            </a:extLst>
          </p:cNvPr>
          <p:cNvCxnSpPr>
            <a:cxnSpLocks/>
          </p:cNvCxnSpPr>
          <p:nvPr/>
        </p:nvCxnSpPr>
        <p:spPr>
          <a:xfrm>
            <a:off x="1931935" y="288001"/>
            <a:ext cx="4852159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738E166-C1DC-AF82-F956-5FF05A3E0D3E}"/>
              </a:ext>
            </a:extLst>
          </p:cNvPr>
          <p:cNvSpPr txBox="1"/>
          <p:nvPr/>
        </p:nvSpPr>
        <p:spPr>
          <a:xfrm>
            <a:off x="72336" y="5321813"/>
            <a:ext cx="3341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今年度のカリキュラム（予定）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DC7A470-56CC-36F5-3DC9-70A78D82176F}"/>
              </a:ext>
            </a:extLst>
          </p:cNvPr>
          <p:cNvCxnSpPr>
            <a:cxnSpLocks/>
          </p:cNvCxnSpPr>
          <p:nvPr/>
        </p:nvCxnSpPr>
        <p:spPr>
          <a:xfrm>
            <a:off x="2952750" y="5491090"/>
            <a:ext cx="381575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92E4C7C-6064-21E3-16E0-DF5A22960F10}"/>
              </a:ext>
            </a:extLst>
          </p:cNvPr>
          <p:cNvSpPr txBox="1"/>
          <p:nvPr/>
        </p:nvSpPr>
        <p:spPr>
          <a:xfrm>
            <a:off x="87928" y="4157257"/>
            <a:ext cx="428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現地調査・ヒアリング 過去のテーマ例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316EE84D-BAD7-0082-9DA7-00573CE66BC9}"/>
              </a:ext>
            </a:extLst>
          </p:cNvPr>
          <p:cNvCxnSpPr>
            <a:cxnSpLocks/>
          </p:cNvCxnSpPr>
          <p:nvPr/>
        </p:nvCxnSpPr>
        <p:spPr>
          <a:xfrm>
            <a:off x="3790950" y="4307484"/>
            <a:ext cx="297755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717659-CF45-2C9F-EA72-31A9D531BF5E}"/>
              </a:ext>
            </a:extLst>
          </p:cNvPr>
          <p:cNvSpPr txBox="1"/>
          <p:nvPr/>
        </p:nvSpPr>
        <p:spPr>
          <a:xfrm>
            <a:off x="125098" y="4430161"/>
            <a:ext cx="6732902" cy="765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▶ ガラスびんリサイクル業「びん粉砕機投入作業の自動化」 ▶ 自動車部品製造業「スポット溶接作業の自動化」　</a:t>
            </a:r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▶ 金属プレス加工業「金型プレス工程の自動化」  　　　　  ▶ 表面処理加工業「製品保管・搬送作業の自動化」</a:t>
            </a:r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▶ 家具製造業「製品組み立て作業の自動化」および「材料倉庫の自動化」</a:t>
            </a:r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6570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727910C06AC6A4A9762D9AF6F9980E4" ma:contentTypeVersion="6" ma:contentTypeDescription="新しいドキュメントを作成します。" ma:contentTypeScope="" ma:versionID="5d788246e22afcfae636a1d8a73d31c8">
  <xsd:schema xmlns:xsd="http://www.w3.org/2001/XMLSchema" xmlns:xs="http://www.w3.org/2001/XMLSchema" xmlns:p="http://schemas.microsoft.com/office/2006/metadata/properties" xmlns:ns2="723b51d3-15fc-46a5-90cc-883e9325caae" xmlns:ns3="fc501fac-c9b3-489b-b404-a5f713d58dbf" targetNamespace="http://schemas.microsoft.com/office/2006/metadata/properties" ma:root="true" ma:fieldsID="7e5f5c14234aefc5a6708cf663a7fe60" ns2:_="" ns3:_="">
    <xsd:import namespace="723b51d3-15fc-46a5-90cc-883e9325caae"/>
    <xsd:import namespace="fc501fac-c9b3-489b-b404-a5f713d58db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b51d3-15fc-46a5-90cc-883e9325caa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ドキュメント ID 値" ma:description="このアイテムに割り当てられているドキュメント ID の値です。" ma:indexed="true" ma:internalName="_dlc_DocId" ma:readOnly="true">
      <xsd:simpleType>
        <xsd:restriction base="dms:Text"/>
      </xsd:simpleType>
    </xsd:element>
    <xsd:element name="_dlc_DocIdUrl" ma:index="9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501fac-c9b3-489b-b404-a5f713d58d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23b51d3-15fc-46a5-90cc-883e9325caae">24N2FTSHNX2Y-600041600-750</_dlc_DocId>
    <_dlc_DocIdUrl xmlns="723b51d3-15fc-46a5-90cc-883e9325caae">
      <Url>https://siccloud365.sharepoint.com/sites/2022fy/_layouts/15/DocIdRedir.aspx?ID=24N2FTSHNX2Y-600041600-750</Url>
      <Description>24N2FTSHNX2Y-600041600-750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01CE5F-962B-4AB5-B88F-2250AEA66E4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D89354B-F160-41A5-A713-91A725CC7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3b51d3-15fc-46a5-90cc-883e9325caae"/>
    <ds:schemaRef ds:uri="fc501fac-c9b3-489b-b404-a5f713d58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36F87C-DE05-4902-936A-B72049C0B91D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fc501fac-c9b3-489b-b404-a5f713d58dbf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23b51d3-15fc-46a5-90cc-883e9325caae"/>
  </ds:schemaRefs>
</ds:datastoreItem>
</file>

<file path=customXml/itemProps4.xml><?xml version="1.0" encoding="utf-8"?>
<ds:datastoreItem xmlns:ds="http://schemas.openxmlformats.org/officeDocument/2006/customXml" ds:itemID="{A028A0E0-28E7-4CB0-88F6-A3DA183CFD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1143</TotalTime>
  <Words>1056</Words>
  <Application>Microsoft Office PowerPoint</Application>
  <PresentationFormat>A4 210 x 297 mm</PresentationFormat>
  <Paragraphs>139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NP-B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現地調査・ヒアリングの受入企業募集</dc:title>
  <dc:subject>現地調査・ヒアリングの受入企業募集</dc:subject>
  <dc:creator>樽川裕紀</dc:creator>
  <cp:lastModifiedBy>峻一</cp:lastModifiedBy>
  <cp:revision>100</cp:revision>
  <cp:lastPrinted>2022-05-10T09:18:03Z</cp:lastPrinted>
  <dcterms:created xsi:type="dcterms:W3CDTF">2021-04-22T05:48:36Z</dcterms:created>
  <dcterms:modified xsi:type="dcterms:W3CDTF">2022-05-31T08:42:02Z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0x0101000727910C06AC6A4A9762D9AF6F9980E4</vt:lpwstr>
  </property>
  <property fmtid="{D5CDD505-2E9C-101B-9397-08002B2CF9AE}" pid="3" name="_dlc_DocIdItemGuid">
    <vt:lpwstr>a510dbbe-964c-4fb4-b316-676c681bd655</vt:lpwstr>
  </property>
</Properties>
</file>